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64" r:id="rId3"/>
    <p:sldId id="265" r:id="rId4"/>
    <p:sldId id="261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56" r:id="rId19"/>
    <p:sldId id="257" r:id="rId20"/>
    <p:sldId id="262" r:id="rId21"/>
    <p:sldId id="259" r:id="rId22"/>
    <p:sldId id="26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ACC7F-832C-48F6-8463-80E757CB0CC6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61D21-450C-4143-9FDC-630B38B62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94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61D21-450C-4143-9FDC-630B38B6252B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87969-75A1-4024-A6EE-D8BD58E0580F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0D9BD-DE6E-4C1F-9462-CA5975D46C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xml/tryxslt.asp?xmlfile=simple&amp;xsltfile=simpl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XML stands for </a:t>
            </a:r>
            <a:r>
              <a:rPr lang="en-US" dirty="0" err="1"/>
              <a:t>EXtensible</a:t>
            </a:r>
            <a:r>
              <a:rPr lang="en-US" dirty="0"/>
              <a:t> Markup Language</a:t>
            </a:r>
          </a:p>
          <a:p>
            <a:r>
              <a:rPr lang="en-US" dirty="0"/>
              <a:t>XML is a markup language much like HTML</a:t>
            </a:r>
          </a:p>
          <a:p>
            <a:r>
              <a:rPr lang="en-US" dirty="0">
                <a:solidFill>
                  <a:srgbClr val="FF0000"/>
                </a:solidFill>
              </a:rPr>
              <a:t>XML was designed to carry data, not to display data</a:t>
            </a:r>
          </a:p>
          <a:p>
            <a:r>
              <a:rPr lang="en-US" dirty="0">
                <a:solidFill>
                  <a:srgbClr val="0070C0"/>
                </a:solidFill>
              </a:rPr>
              <a:t>XML tags are not predefined. You must define your own tags</a:t>
            </a:r>
          </a:p>
          <a:p>
            <a:r>
              <a:rPr lang="en-US" dirty="0"/>
              <a:t>XML is designed to be self-descriptive</a:t>
            </a:r>
          </a:p>
          <a:p>
            <a:r>
              <a:rPr lang="en-US" dirty="0"/>
              <a:t>XML is a W3C Recommendation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2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Attributes for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&lt;messages&gt;</a:t>
            </a:r>
            <a:br>
              <a:rPr lang="en-US" dirty="0"/>
            </a:br>
            <a:r>
              <a:rPr lang="en-US" dirty="0"/>
              <a:t>  &lt;note id="501"&gt;</a:t>
            </a:r>
            <a:br>
              <a:rPr lang="en-US" dirty="0"/>
            </a:br>
            <a:r>
              <a:rPr lang="en-US" dirty="0"/>
              <a:t>    &lt;to&gt;</a:t>
            </a:r>
            <a:r>
              <a:rPr lang="en-US" dirty="0" err="1"/>
              <a:t>Tove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    &lt;from&gt;</a:t>
            </a:r>
            <a:r>
              <a:rPr lang="en-US" dirty="0" err="1"/>
              <a:t>Jani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    &lt;heading&gt;Reminder&lt;/heading&gt;</a:t>
            </a:r>
            <a:br>
              <a:rPr lang="en-US" dirty="0"/>
            </a:br>
            <a:r>
              <a:rPr lang="en-US" dirty="0"/>
              <a:t>    &lt;body&gt;Don't forget me this weekend!&lt;/body&gt;</a:t>
            </a:r>
            <a:br>
              <a:rPr lang="en-US" dirty="0"/>
            </a:br>
            <a:r>
              <a:rPr lang="en-US" dirty="0"/>
              <a:t>  &lt;/note&gt;</a:t>
            </a:r>
            <a:br>
              <a:rPr lang="en-US" dirty="0"/>
            </a:br>
            <a:r>
              <a:rPr lang="en-US" dirty="0"/>
              <a:t>  &lt;note id="502"&gt;</a:t>
            </a:r>
            <a:br>
              <a:rPr lang="en-US" dirty="0"/>
            </a:br>
            <a:r>
              <a:rPr lang="en-US" dirty="0"/>
              <a:t>    &lt;to&gt;</a:t>
            </a:r>
            <a:r>
              <a:rPr lang="en-US" dirty="0" err="1"/>
              <a:t>Jani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    &lt;from&gt;</a:t>
            </a:r>
            <a:r>
              <a:rPr lang="en-US" dirty="0" err="1"/>
              <a:t>Tove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    &lt;heading&gt;Re: Reminder&lt;/heading&gt;</a:t>
            </a:r>
            <a:br>
              <a:rPr lang="en-US" dirty="0"/>
            </a:br>
            <a:r>
              <a:rPr lang="en-US" dirty="0"/>
              <a:t>    &lt;body&gt;I will not&lt;/body&gt;</a:t>
            </a:r>
            <a:br>
              <a:rPr lang="en-US" dirty="0"/>
            </a:br>
            <a:r>
              <a:rPr lang="en-US" dirty="0"/>
              <a:t>  &lt;/note&gt;</a:t>
            </a:r>
            <a:br>
              <a:rPr lang="en-US" dirty="0"/>
            </a:br>
            <a:r>
              <a:rPr lang="en-US" dirty="0"/>
              <a:t>&lt;/messages&gt;</a:t>
            </a:r>
          </a:p>
        </p:txBody>
      </p:sp>
    </p:spTree>
    <p:extLst>
      <p:ext uri="{BB962C8B-B14F-4D97-AF65-F5344CB8AC3E}">
        <p14:creationId xmlns:p14="http://schemas.microsoft.com/office/powerpoint/2010/main" val="8518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formed XML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XML documents must have a root element</a:t>
            </a:r>
          </a:p>
          <a:p>
            <a:r>
              <a:rPr lang="en-US" dirty="0"/>
              <a:t>XML elements must have a closing tag</a:t>
            </a:r>
          </a:p>
          <a:p>
            <a:r>
              <a:rPr lang="en-US" dirty="0">
                <a:solidFill>
                  <a:srgbClr val="0070C0"/>
                </a:solidFill>
              </a:rPr>
              <a:t>XML tags are case sensitive</a:t>
            </a:r>
          </a:p>
          <a:p>
            <a:r>
              <a:rPr lang="en-US" dirty="0"/>
              <a:t>XML elements must be properly nested</a:t>
            </a:r>
          </a:p>
          <a:p>
            <a:r>
              <a:rPr lang="en-US" dirty="0">
                <a:solidFill>
                  <a:srgbClr val="0070C0"/>
                </a:solidFill>
              </a:rPr>
              <a:t>XML attribute values must be quoted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6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and 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http://www.w3schools.com/xml/tryxslt.asp?xmlfile=simple&amp;xsltfile=simple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XML </a:t>
            </a:r>
            <a:r>
              <a:rPr lang="en-US" dirty="0" err="1" smtClean="0"/>
              <a:t>NameSpaces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648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&lt;table&gt;</a:t>
            </a:r>
            <a:br>
              <a:rPr lang="en-US" sz="2400" dirty="0"/>
            </a:br>
            <a:r>
              <a:rPr lang="en-US" sz="2400" dirty="0"/>
              <a:t>  &lt;name&gt;African Coffee Table&lt;/name&gt;</a:t>
            </a:r>
            <a:br>
              <a:rPr lang="en-US" sz="2400" dirty="0"/>
            </a:br>
            <a:r>
              <a:rPr lang="en-US" sz="2400" dirty="0"/>
              <a:t>  &lt;width&gt;80&lt;/width&gt;</a:t>
            </a:r>
            <a:br>
              <a:rPr lang="en-US" sz="2400" dirty="0"/>
            </a:br>
            <a:r>
              <a:rPr lang="en-US" sz="2400" dirty="0"/>
              <a:t>  &lt;length&gt;120&lt;/length&gt;</a:t>
            </a:r>
            <a:br>
              <a:rPr lang="en-US" sz="2400" dirty="0"/>
            </a:br>
            <a:r>
              <a:rPr lang="en-US" sz="2400" dirty="0"/>
              <a:t>&lt;/table</a:t>
            </a:r>
            <a:r>
              <a:rPr lang="en-US" sz="2400" dirty="0" smtClean="0"/>
              <a:t>&gt;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&lt;</a:t>
            </a:r>
            <a:r>
              <a:rPr lang="en-US" sz="2400" dirty="0"/>
              <a:t>table&gt;</a:t>
            </a:r>
            <a:br>
              <a:rPr lang="en-US" sz="2400" dirty="0"/>
            </a:br>
            <a:r>
              <a:rPr lang="en-US" sz="2400" dirty="0"/>
              <a:t>  &lt;name&gt;African Coffee Table&lt;/name&gt;</a:t>
            </a:r>
            <a:br>
              <a:rPr lang="en-US" sz="2400" dirty="0"/>
            </a:br>
            <a:r>
              <a:rPr lang="en-US" sz="2400" dirty="0"/>
              <a:t>  &lt;width&gt;80&lt;/width&gt;</a:t>
            </a:r>
            <a:br>
              <a:rPr lang="en-US" sz="2400" dirty="0"/>
            </a:br>
            <a:r>
              <a:rPr lang="en-US" sz="2400" dirty="0"/>
              <a:t>  &lt;length&gt;120&lt;/length&gt;</a:t>
            </a:r>
            <a:br>
              <a:rPr lang="en-US" sz="2400" dirty="0"/>
            </a:br>
            <a:r>
              <a:rPr lang="en-US" sz="2400" dirty="0"/>
              <a:t>&lt;/table&gt;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1000" y="1066800"/>
            <a:ext cx="533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&lt;root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en-US" sz="2400" dirty="0" err="1">
                <a:solidFill>
                  <a:srgbClr val="FF0000"/>
                </a:solidFill>
              </a:rPr>
              <a:t>h:table</a:t>
            </a:r>
            <a:r>
              <a:rPr lang="en-US" sz="2400" dirty="0">
                <a:solidFill>
                  <a:srgbClr val="FF0000"/>
                </a:solidFill>
              </a:rPr>
              <a:t> </a:t>
            </a:r>
            <a:r>
              <a:rPr lang="en-US" sz="2400" dirty="0" err="1">
                <a:solidFill>
                  <a:srgbClr val="FF0000"/>
                </a:solidFill>
              </a:rPr>
              <a:t>xmlns:h</a:t>
            </a:r>
            <a:r>
              <a:rPr lang="en-US" sz="2400" dirty="0">
                <a:solidFill>
                  <a:srgbClr val="FF0000"/>
                </a:solidFill>
              </a:rPr>
              <a:t>="http://www.w3.org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TR/html4</a:t>
            </a:r>
            <a:r>
              <a:rPr lang="en-US" sz="2400" dirty="0">
                <a:solidFill>
                  <a:srgbClr val="FF0000"/>
                </a:solidFill>
              </a:rPr>
              <a:t>/"&gt;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 &lt;</a:t>
            </a:r>
            <a:r>
              <a:rPr lang="en-US" sz="2400" dirty="0" err="1"/>
              <a:t>h:tr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  &lt;</a:t>
            </a:r>
            <a:r>
              <a:rPr lang="en-US" sz="2400" dirty="0" err="1"/>
              <a:t>h:td</a:t>
            </a:r>
            <a:r>
              <a:rPr lang="en-US" sz="2400" dirty="0"/>
              <a:t>&gt;Apples&lt;/</a:t>
            </a:r>
            <a:r>
              <a:rPr lang="en-US" sz="2400" dirty="0" err="1"/>
              <a:t>h:td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  &lt;</a:t>
            </a:r>
            <a:r>
              <a:rPr lang="en-US" sz="2400" dirty="0" err="1"/>
              <a:t>h:td</a:t>
            </a:r>
            <a:r>
              <a:rPr lang="en-US" sz="2400" dirty="0"/>
              <a:t>&gt;Bananas&lt;/</a:t>
            </a:r>
            <a:r>
              <a:rPr lang="en-US" sz="2400" dirty="0" err="1"/>
              <a:t>h:td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&lt;/</a:t>
            </a:r>
            <a:r>
              <a:rPr lang="en-US" sz="2400" dirty="0" err="1"/>
              <a:t>h:tr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&lt;/</a:t>
            </a:r>
            <a:r>
              <a:rPr lang="en-US" sz="2400" dirty="0" err="1"/>
              <a:t>h:table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rgbClr val="FF0000"/>
                </a:solidFill>
              </a:rPr>
              <a:t>&lt;</a:t>
            </a:r>
            <a:r>
              <a:rPr lang="en-US" sz="2400" dirty="0" err="1">
                <a:solidFill>
                  <a:srgbClr val="FF0000"/>
                </a:solidFill>
              </a:rPr>
              <a:t>f:table</a:t>
            </a:r>
            <a:r>
              <a:rPr lang="en-US" sz="2400" dirty="0">
                <a:solidFill>
                  <a:srgbClr val="FF0000"/>
                </a:solidFill>
              </a:rPr>
              <a:t> </a:t>
            </a:r>
            <a:r>
              <a:rPr lang="en-US" sz="2400" dirty="0" err="1">
                <a:solidFill>
                  <a:srgbClr val="FF0000"/>
                </a:solidFill>
              </a:rPr>
              <a:t>xmlns:f</a:t>
            </a:r>
            <a:r>
              <a:rPr lang="en-US" sz="2400" dirty="0">
                <a:solidFill>
                  <a:srgbClr val="FF0000"/>
                </a:solidFill>
              </a:rPr>
              <a:t>="http://www.w3schools.com/furniture"&gt;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 &lt;</a:t>
            </a:r>
            <a:r>
              <a:rPr lang="en-US" sz="2400" dirty="0" err="1"/>
              <a:t>f:name</a:t>
            </a:r>
            <a:r>
              <a:rPr lang="en-US" sz="2400" dirty="0"/>
              <a:t>&gt;African Coffee Table&lt;/</a:t>
            </a:r>
            <a:r>
              <a:rPr lang="en-US" sz="2400" dirty="0" err="1"/>
              <a:t>f:name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&lt;</a:t>
            </a:r>
            <a:r>
              <a:rPr lang="en-US" sz="2400" dirty="0" err="1"/>
              <a:t>f:width</a:t>
            </a:r>
            <a:r>
              <a:rPr lang="en-US" sz="2400" dirty="0"/>
              <a:t>&gt;80&lt;/</a:t>
            </a:r>
            <a:r>
              <a:rPr lang="en-US" sz="2400" dirty="0" err="1"/>
              <a:t>f:width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&lt;</a:t>
            </a:r>
            <a:r>
              <a:rPr lang="en-US" sz="2400" dirty="0" err="1"/>
              <a:t>f:length</a:t>
            </a:r>
            <a:r>
              <a:rPr lang="en-US" sz="2400" dirty="0"/>
              <a:t>&gt;120&lt;/</a:t>
            </a:r>
            <a:r>
              <a:rPr lang="en-US" sz="2400" dirty="0" err="1"/>
              <a:t>f:length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&lt;/</a:t>
            </a:r>
            <a:r>
              <a:rPr lang="en-US" sz="2400" dirty="0" err="1"/>
              <a:t>f:table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 smtClean="0"/>
              <a:t>&lt;/</a:t>
            </a:r>
            <a:r>
              <a:rPr lang="en-US" sz="2400" dirty="0"/>
              <a:t>root&gt;</a:t>
            </a:r>
          </a:p>
        </p:txBody>
      </p:sp>
    </p:spTree>
    <p:extLst>
      <p:ext uri="{BB962C8B-B14F-4D97-AF65-F5344CB8AC3E}">
        <p14:creationId xmlns:p14="http://schemas.microsoft.com/office/powerpoint/2010/main" val="195706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XML CDATA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40363"/>
          </a:xfrm>
        </p:spPr>
        <p:txBody>
          <a:bodyPr/>
          <a:lstStyle/>
          <a:p>
            <a:r>
              <a:rPr lang="en-US" dirty="0"/>
              <a:t>All text in an XML document will be parsed by the parser</a:t>
            </a:r>
            <a:r>
              <a:rPr lang="en-US" dirty="0" smtClean="0"/>
              <a:t>. </a:t>
            </a:r>
            <a:r>
              <a:rPr lang="en-US" dirty="0"/>
              <a:t>But text inside a CDATA section will be ignored by the parser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PCDATA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CDATA</a:t>
            </a:r>
          </a:p>
          <a:p>
            <a:pPr lvl="1"/>
            <a:r>
              <a:rPr lang="en-US" dirty="0"/>
              <a:t>Characters like "&lt;" and "&amp;" are illegal in XML elements.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0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XML with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header("Content-type: text/xml");</a:t>
            </a:r>
            <a:br>
              <a:rPr lang="en-US" dirty="0"/>
            </a:br>
            <a:r>
              <a:rPr lang="en-US" dirty="0"/>
              <a:t>echo "&lt;?xml version='1.0' encoding='ISO-8859-1'?&gt;";</a:t>
            </a:r>
            <a:br>
              <a:rPr lang="en-US" dirty="0"/>
            </a:br>
            <a:r>
              <a:rPr lang="en-US" dirty="0"/>
              <a:t>echo "&lt;note&gt;";</a:t>
            </a:r>
            <a:br>
              <a:rPr lang="en-US" dirty="0"/>
            </a:br>
            <a:r>
              <a:rPr lang="en-US" dirty="0"/>
              <a:t>echo "&lt;from&gt;</a:t>
            </a:r>
            <a:r>
              <a:rPr lang="en-US" dirty="0" err="1"/>
              <a:t>Jani</a:t>
            </a:r>
            <a:r>
              <a:rPr lang="en-US" dirty="0"/>
              <a:t>&lt;/from&gt;";</a:t>
            </a:r>
            <a:br>
              <a:rPr lang="en-US" dirty="0"/>
            </a:br>
            <a:r>
              <a:rPr lang="en-US" dirty="0"/>
              <a:t>echo "&lt;to&gt;</a:t>
            </a:r>
            <a:r>
              <a:rPr lang="en-US" dirty="0" err="1"/>
              <a:t>Tove</a:t>
            </a:r>
            <a:r>
              <a:rPr lang="en-US" dirty="0"/>
              <a:t>&lt;/to&gt;";</a:t>
            </a:r>
            <a:br>
              <a:rPr lang="en-US" dirty="0"/>
            </a:br>
            <a:r>
              <a:rPr lang="en-US" dirty="0"/>
              <a:t>echo "&lt;message&gt;Remember me this weekend&lt;/message&gt;";</a:t>
            </a:r>
            <a:br>
              <a:rPr lang="en-US" dirty="0"/>
            </a:br>
            <a:r>
              <a:rPr lang="en-US" dirty="0"/>
              <a:t>echo "&lt;/note&gt;";</a:t>
            </a:r>
            <a:br>
              <a:rPr lang="en-US" dirty="0"/>
            </a:b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8767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XML from a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&lt;%</a:t>
            </a:r>
            <a:br>
              <a:rPr lang="en-US" dirty="0"/>
            </a:br>
            <a:r>
              <a:rPr lang="en-US" dirty="0" err="1"/>
              <a:t>response.ContentType</a:t>
            </a:r>
            <a:r>
              <a:rPr lang="en-US" dirty="0"/>
              <a:t> = "text/xml"</a:t>
            </a:r>
            <a:br>
              <a:rPr lang="en-US" dirty="0"/>
            </a:br>
            <a:r>
              <a:rPr lang="en-US" dirty="0"/>
              <a:t>set conn=</a:t>
            </a:r>
            <a:r>
              <a:rPr lang="en-US" dirty="0" err="1"/>
              <a:t>Server.CreateObject</a:t>
            </a:r>
            <a:r>
              <a:rPr lang="en-US" dirty="0"/>
              <a:t>("</a:t>
            </a:r>
            <a:r>
              <a:rPr lang="en-US" dirty="0" err="1"/>
              <a:t>ADODB.Connection</a:t>
            </a:r>
            <a:r>
              <a:rPr lang="en-US" dirty="0"/>
              <a:t>")</a:t>
            </a:r>
            <a:br>
              <a:rPr lang="en-US" dirty="0"/>
            </a:br>
            <a:r>
              <a:rPr lang="en-US" dirty="0" err="1"/>
              <a:t>conn.provider</a:t>
            </a:r>
            <a:r>
              <a:rPr lang="en-US" dirty="0"/>
              <a:t>="Microsoft.Jet.OLEDB.4.0;"</a:t>
            </a:r>
            <a:br>
              <a:rPr lang="en-US" dirty="0"/>
            </a:br>
            <a:r>
              <a:rPr lang="en-US" dirty="0" err="1"/>
              <a:t>conn.open</a:t>
            </a:r>
            <a:r>
              <a:rPr lang="en-US" dirty="0"/>
              <a:t> </a:t>
            </a:r>
            <a:r>
              <a:rPr lang="en-US" dirty="0" err="1"/>
              <a:t>server.mappath</a:t>
            </a:r>
            <a:r>
              <a:rPr lang="en-US" dirty="0"/>
              <a:t>("/</a:t>
            </a:r>
            <a:r>
              <a:rPr lang="en-US" dirty="0" err="1"/>
              <a:t>db</a:t>
            </a:r>
            <a:r>
              <a:rPr lang="en-US" dirty="0"/>
              <a:t>/database.mdb")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sql</a:t>
            </a:r>
            <a:r>
              <a:rPr lang="en-US" dirty="0"/>
              <a:t>="select </a:t>
            </a:r>
            <a:r>
              <a:rPr lang="en-US" dirty="0" err="1"/>
              <a:t>fname,lname</a:t>
            </a:r>
            <a:r>
              <a:rPr lang="en-US" dirty="0"/>
              <a:t> from </a:t>
            </a:r>
            <a:r>
              <a:rPr lang="en-US" dirty="0" err="1"/>
              <a:t>tblGuestBook</a:t>
            </a:r>
            <a:r>
              <a:rPr lang="en-US" dirty="0"/>
              <a:t>"</a:t>
            </a:r>
            <a:br>
              <a:rPr lang="en-US" dirty="0"/>
            </a:br>
            <a:r>
              <a:rPr lang="en-US" dirty="0"/>
              <a:t>set </a:t>
            </a:r>
            <a:r>
              <a:rPr lang="en-US" dirty="0" err="1"/>
              <a:t>rs</a:t>
            </a:r>
            <a:r>
              <a:rPr lang="en-US" dirty="0"/>
              <a:t>=</a:t>
            </a:r>
            <a:r>
              <a:rPr lang="en-US" dirty="0" err="1"/>
              <a:t>Conn.Execute</a:t>
            </a:r>
            <a:r>
              <a:rPr lang="en-US" dirty="0"/>
              <a:t>(</a:t>
            </a:r>
            <a:r>
              <a:rPr lang="en-US" dirty="0" err="1"/>
              <a:t>sql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("&lt;?xml version='1.0' encoding='ISO-8859-1'?&gt;")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("&lt;guestbook&gt;")</a:t>
            </a:r>
            <a:br>
              <a:rPr lang="en-US" dirty="0"/>
            </a:br>
            <a:r>
              <a:rPr lang="en-US" dirty="0"/>
              <a:t>while (not </a:t>
            </a:r>
            <a:r>
              <a:rPr lang="en-US" dirty="0" err="1"/>
              <a:t>rs.EOF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("&lt;guest&gt;")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</a:t>
            </a:r>
            <a:r>
              <a:rPr lang="en-US" dirty="0" err="1"/>
              <a:t>fname</a:t>
            </a:r>
            <a:r>
              <a:rPr lang="en-US" dirty="0"/>
              <a:t>&gt;" &amp; </a:t>
            </a:r>
            <a:r>
              <a:rPr lang="en-US" dirty="0" err="1"/>
              <a:t>rs</a:t>
            </a:r>
            <a:r>
              <a:rPr lang="en-US" dirty="0"/>
              <a:t>("</a:t>
            </a:r>
            <a:r>
              <a:rPr lang="en-US" dirty="0" err="1"/>
              <a:t>fname</a:t>
            </a:r>
            <a:r>
              <a:rPr lang="en-US" dirty="0"/>
              <a:t>") &amp; "&lt;/</a:t>
            </a:r>
            <a:r>
              <a:rPr lang="en-US" dirty="0" err="1"/>
              <a:t>fname</a:t>
            </a:r>
            <a:r>
              <a:rPr lang="en-US" dirty="0"/>
              <a:t>&gt;")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</a:t>
            </a:r>
            <a:r>
              <a:rPr lang="en-US" dirty="0" err="1"/>
              <a:t>lname</a:t>
            </a:r>
            <a:r>
              <a:rPr lang="en-US" dirty="0"/>
              <a:t>&gt;" &amp; </a:t>
            </a:r>
            <a:r>
              <a:rPr lang="en-US" dirty="0" err="1"/>
              <a:t>rs</a:t>
            </a:r>
            <a:r>
              <a:rPr lang="en-US" dirty="0"/>
              <a:t>("</a:t>
            </a:r>
            <a:r>
              <a:rPr lang="en-US" dirty="0" err="1"/>
              <a:t>lname</a:t>
            </a:r>
            <a:r>
              <a:rPr lang="en-US" dirty="0"/>
              <a:t>") &amp; "&lt;/</a:t>
            </a:r>
            <a:r>
              <a:rPr lang="en-US" dirty="0" err="1"/>
              <a:t>lname</a:t>
            </a:r>
            <a:r>
              <a:rPr lang="en-US" dirty="0"/>
              <a:t>&gt;")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("&lt;/guest&gt;")</a:t>
            </a:r>
            <a:br>
              <a:rPr lang="en-US" dirty="0"/>
            </a:br>
            <a:r>
              <a:rPr lang="en-US" dirty="0" err="1"/>
              <a:t>rs.MoveNext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/>
              <a:t>wend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rs.close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dirty="0" err="1" smtClean="0"/>
              <a:t>conn.close</a:t>
            </a:r>
            <a:r>
              <a:rPr lang="en-US" dirty="0"/>
              <a:t>()</a:t>
            </a:r>
            <a:br>
              <a:rPr lang="en-US" dirty="0"/>
            </a:br>
            <a:r>
              <a:rPr lang="en-US" dirty="0" err="1"/>
              <a:t>response.write</a:t>
            </a:r>
            <a:r>
              <a:rPr lang="en-US" dirty="0"/>
              <a:t>("&lt;/guestbook&gt;")</a:t>
            </a:r>
            <a:br>
              <a:rPr lang="en-US" dirty="0"/>
            </a:br>
            <a:r>
              <a:rPr lang="en-US" dirty="0"/>
              <a:t>%&gt;</a:t>
            </a:r>
          </a:p>
        </p:txBody>
      </p:sp>
    </p:spTree>
    <p:extLst>
      <p:ext uri="{BB962C8B-B14F-4D97-AF65-F5344CB8AC3E}">
        <p14:creationId xmlns:p14="http://schemas.microsoft.com/office/powerpoint/2010/main" val="31158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&lt;?xml version="1.0"?&gt;</a:t>
            </a:r>
            <a:br>
              <a:rPr lang="en-US" dirty="0"/>
            </a:br>
            <a:r>
              <a:rPr lang="en-US" dirty="0"/>
              <a:t>&lt;!DOCTYPE note [</a:t>
            </a:r>
            <a:br>
              <a:rPr lang="en-US" dirty="0"/>
            </a:br>
            <a:r>
              <a:rPr lang="en-US" dirty="0"/>
              <a:t>&lt;!ELEMENT note (</a:t>
            </a:r>
            <a:r>
              <a:rPr lang="en-US" dirty="0" err="1"/>
              <a:t>to,from,heading,body</a:t>
            </a:r>
            <a:r>
              <a:rPr lang="en-US" dirty="0"/>
              <a:t>)&gt;</a:t>
            </a:r>
            <a:br>
              <a:rPr lang="en-US" dirty="0"/>
            </a:br>
            <a:r>
              <a:rPr lang="en-US" dirty="0"/>
              <a:t>&lt;!ELEMENT to (#PCDATA)&gt;</a:t>
            </a:r>
            <a:br>
              <a:rPr lang="en-US" dirty="0"/>
            </a:br>
            <a:r>
              <a:rPr lang="en-US" dirty="0"/>
              <a:t>&lt;!ELEMENT from (#PCDATA)&gt;</a:t>
            </a:r>
            <a:br>
              <a:rPr lang="en-US" dirty="0"/>
            </a:br>
            <a:r>
              <a:rPr lang="en-US" dirty="0"/>
              <a:t>&lt;!ELEMENT heading (#PCDATA)&gt;</a:t>
            </a:r>
            <a:br>
              <a:rPr lang="en-US" dirty="0"/>
            </a:br>
            <a:r>
              <a:rPr lang="en-US" dirty="0"/>
              <a:t>&lt;!ELEMENT body (#PCDATA)&gt;</a:t>
            </a:r>
            <a:br>
              <a:rPr lang="en-US" dirty="0"/>
            </a:br>
            <a:r>
              <a:rPr lang="en-US" dirty="0"/>
              <a:t>]&gt;</a:t>
            </a:r>
            <a:br>
              <a:rPr lang="en-US" dirty="0"/>
            </a:br>
            <a:r>
              <a:rPr lang="en-US" dirty="0"/>
              <a:t>&lt;note&gt;</a:t>
            </a:r>
            <a:br>
              <a:rPr lang="en-US" dirty="0"/>
            </a:br>
            <a:r>
              <a:rPr lang="en-US" dirty="0"/>
              <a:t>&lt;to&gt;</a:t>
            </a:r>
            <a:r>
              <a:rPr lang="en-US" dirty="0" err="1"/>
              <a:t>Tove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&lt;from&gt;</a:t>
            </a:r>
            <a:r>
              <a:rPr lang="en-US" dirty="0" err="1"/>
              <a:t>Jani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&lt;heading&gt;Reminder&lt;/heading&gt;</a:t>
            </a:r>
            <a:br>
              <a:rPr lang="en-US" dirty="0"/>
            </a:br>
            <a:r>
              <a:rPr lang="en-US" dirty="0"/>
              <a:t>&lt;body&gt;Don't forget me this weekend&lt;/body&gt;</a:t>
            </a:r>
            <a:br>
              <a:rPr lang="en-US" dirty="0"/>
            </a:br>
            <a:r>
              <a:rPr lang="en-US" dirty="0"/>
              <a:t>&lt;/note&gt;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1066800"/>
            <a:ext cx="7772400" cy="61247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The DTD above is interpreted like this: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!DOCTYPE note</a:t>
            </a:r>
            <a:r>
              <a:rPr lang="en-US" sz="2800" dirty="0">
                <a:solidFill>
                  <a:schemeClr val="bg1"/>
                </a:solidFill>
              </a:rPr>
              <a:t> defines that the root element of this document is note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!ELEMENT note</a:t>
            </a:r>
            <a:r>
              <a:rPr lang="en-US" sz="2800" dirty="0">
                <a:solidFill>
                  <a:schemeClr val="bg1"/>
                </a:solidFill>
              </a:rPr>
              <a:t> defines that the note element contains four elements: "</a:t>
            </a:r>
            <a:r>
              <a:rPr lang="en-US" sz="2800" dirty="0" err="1">
                <a:solidFill>
                  <a:schemeClr val="bg1"/>
                </a:solidFill>
              </a:rPr>
              <a:t>to,from,heading,body</a:t>
            </a:r>
            <a:r>
              <a:rPr lang="en-US" sz="2800" dirty="0">
                <a:solidFill>
                  <a:schemeClr val="bg1"/>
                </a:solidFill>
              </a:rPr>
              <a:t>"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!ELEMENT to</a:t>
            </a:r>
            <a:r>
              <a:rPr lang="en-US" sz="2800" dirty="0">
                <a:solidFill>
                  <a:schemeClr val="bg1"/>
                </a:solidFill>
              </a:rPr>
              <a:t> defines the to element  to be of type "#PCDATA"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!ELEMENT from</a:t>
            </a:r>
            <a:r>
              <a:rPr lang="en-US" sz="2800" dirty="0">
                <a:solidFill>
                  <a:schemeClr val="bg1"/>
                </a:solidFill>
              </a:rPr>
              <a:t> defines the from element to be of type "#PCDATA"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!ELEMENT heading</a:t>
            </a:r>
            <a:r>
              <a:rPr lang="en-US" sz="2800" dirty="0">
                <a:solidFill>
                  <a:schemeClr val="bg1"/>
                </a:solidFill>
              </a:rPr>
              <a:t> defines the heading element to be of type "#PCDATA"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!ELEMENT body</a:t>
            </a:r>
            <a:r>
              <a:rPr lang="en-US" sz="2800" dirty="0">
                <a:solidFill>
                  <a:schemeClr val="bg1"/>
                </a:solidFill>
              </a:rPr>
              <a:t> defines the body element to be of type "#PCDATA"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696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&lt;!DOCTYPE NEWSPAPER [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&lt;!ELEMENT NEWSPAPER (ARTICLE+)&gt;</a:t>
            </a:r>
            <a:br>
              <a:rPr lang="en-US" dirty="0"/>
            </a:br>
            <a:r>
              <a:rPr lang="en-US" dirty="0"/>
              <a:t>&lt;!ELEMENT ARTICLE (HEADLINE,BYLINE,LEAD,BODY,NOTES)&gt;</a:t>
            </a:r>
            <a:br>
              <a:rPr lang="en-US" dirty="0"/>
            </a:br>
            <a:r>
              <a:rPr lang="en-US" dirty="0"/>
              <a:t>&lt;!ELEMENT HEADLINE (#PCDATA)&gt;</a:t>
            </a:r>
            <a:br>
              <a:rPr lang="en-US" dirty="0"/>
            </a:br>
            <a:r>
              <a:rPr lang="en-US" dirty="0"/>
              <a:t>&lt;!ELEMENT BYLINE (#PCDATA)&gt;</a:t>
            </a:r>
            <a:br>
              <a:rPr lang="en-US" dirty="0"/>
            </a:br>
            <a:r>
              <a:rPr lang="en-US" dirty="0"/>
              <a:t>&lt;!ELEMENT LEAD (#PCDATA)&gt;</a:t>
            </a:r>
            <a:br>
              <a:rPr lang="en-US" dirty="0"/>
            </a:br>
            <a:r>
              <a:rPr lang="en-US" dirty="0"/>
              <a:t>&lt;!ELEMENT BODY (#PCDATA)&gt;</a:t>
            </a:r>
            <a:br>
              <a:rPr lang="en-US" dirty="0"/>
            </a:br>
            <a:r>
              <a:rPr lang="en-US" dirty="0"/>
              <a:t>&lt;!ELEMENT NOTES (#PCDATA)&gt; 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&lt;!ATTLIST ARTICLE AUTHOR CDATA #REQUIRED&gt;</a:t>
            </a:r>
            <a:br>
              <a:rPr lang="en-US" dirty="0"/>
            </a:br>
            <a:r>
              <a:rPr lang="en-US" dirty="0"/>
              <a:t>&lt;!ATTLIST ARTICLE EDITOR CDATA #IMPLIED&gt;</a:t>
            </a:r>
            <a:br>
              <a:rPr lang="en-US" dirty="0"/>
            </a:br>
            <a:r>
              <a:rPr lang="en-US" dirty="0"/>
              <a:t>&lt;!ATTLIST ARTICLE DATE CDATA #IMPLIED&gt;</a:t>
            </a:r>
            <a:br>
              <a:rPr lang="en-US" dirty="0"/>
            </a:br>
            <a:r>
              <a:rPr lang="en-US" dirty="0"/>
              <a:t>&lt;!ATTLIST ARTICLE EDITION CDATA #IMPLIED&gt;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]&gt;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DTD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&lt;?xml version="1.0"?&gt;</a:t>
            </a:r>
            <a:br>
              <a:rPr lang="en-US" dirty="0"/>
            </a:br>
            <a:r>
              <a:rPr lang="en-US" dirty="0"/>
              <a:t>&lt;!DOCTYPE note [</a:t>
            </a:r>
            <a:br>
              <a:rPr lang="en-US" dirty="0"/>
            </a:br>
            <a:r>
              <a:rPr lang="en-US" dirty="0"/>
              <a:t>&lt;!ELEMENT note (</a:t>
            </a:r>
            <a:r>
              <a:rPr lang="en-US" dirty="0" err="1"/>
              <a:t>to,from,heading,body</a:t>
            </a:r>
            <a:r>
              <a:rPr lang="en-US" dirty="0"/>
              <a:t>)&gt;</a:t>
            </a:r>
            <a:br>
              <a:rPr lang="en-US" dirty="0"/>
            </a:br>
            <a:r>
              <a:rPr lang="en-US" dirty="0"/>
              <a:t>&lt;!ELEMENT to (#PCDATA)&gt;</a:t>
            </a:r>
            <a:br>
              <a:rPr lang="en-US" dirty="0"/>
            </a:br>
            <a:r>
              <a:rPr lang="en-US" dirty="0"/>
              <a:t>&lt;!ELEMENT from (#PCDATA)&gt;</a:t>
            </a:r>
            <a:br>
              <a:rPr lang="en-US" dirty="0"/>
            </a:br>
            <a:r>
              <a:rPr lang="en-US" dirty="0"/>
              <a:t>&lt;!ELEMENT heading (#PCDATA)&gt;</a:t>
            </a:r>
            <a:br>
              <a:rPr lang="en-US" dirty="0"/>
            </a:br>
            <a:r>
              <a:rPr lang="en-US" dirty="0"/>
              <a:t>&lt;!ELEMENT body (#PCDATA)&gt;</a:t>
            </a:r>
            <a:br>
              <a:rPr lang="en-US" dirty="0"/>
            </a:br>
            <a:r>
              <a:rPr lang="en-US" dirty="0"/>
              <a:t>]&gt;</a:t>
            </a:r>
            <a:br>
              <a:rPr lang="en-US" dirty="0"/>
            </a:br>
            <a:r>
              <a:rPr lang="en-US" dirty="0"/>
              <a:t>&lt;note&gt;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to&gt;Faculty&lt;/</a:t>
            </a:r>
            <a:r>
              <a:rPr lang="en-US" dirty="0"/>
              <a:t>to&gt;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from&gt;Director&lt;/</a:t>
            </a:r>
            <a:r>
              <a:rPr lang="en-US" dirty="0"/>
              <a:t>from&gt;</a:t>
            </a:r>
            <a:br>
              <a:rPr lang="en-US" dirty="0"/>
            </a:br>
            <a:r>
              <a:rPr lang="en-US" dirty="0"/>
              <a:t>&lt;heading&gt;Reminder&lt;/heading&gt;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smtClean="0"/>
              <a:t>body&gt;Please be regular in your classes&lt;/</a:t>
            </a:r>
            <a:r>
              <a:rPr lang="en-US" dirty="0"/>
              <a:t>body&gt;</a:t>
            </a:r>
            <a:br>
              <a:rPr lang="en-US" dirty="0"/>
            </a:br>
            <a:r>
              <a:rPr lang="en-US" dirty="0"/>
              <a:t>&lt;/note&gt;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XML Does Not DO Anything</a:t>
            </a:r>
          </a:p>
          <a:p>
            <a:r>
              <a:rPr lang="en-US" dirty="0">
                <a:solidFill>
                  <a:srgbClr val="0070C0"/>
                </a:solidFill>
              </a:rPr>
              <a:t>With XML You Invent Your Own Tags</a:t>
            </a:r>
          </a:p>
          <a:p>
            <a:r>
              <a:rPr lang="en-US" dirty="0"/>
              <a:t>XML is Not a Replacement for HTML</a:t>
            </a:r>
          </a:p>
          <a:p>
            <a:r>
              <a:rPr lang="en-US" dirty="0"/>
              <a:t>XML is Everywhere</a:t>
            </a:r>
          </a:p>
          <a:p>
            <a:r>
              <a:rPr lang="en-US" dirty="0">
                <a:solidFill>
                  <a:srgbClr val="FF0000"/>
                </a:solidFill>
              </a:rPr>
              <a:t>XML Separates Data from HTML</a:t>
            </a:r>
          </a:p>
          <a:p>
            <a:r>
              <a:rPr lang="en-US" dirty="0">
                <a:solidFill>
                  <a:srgbClr val="00B050"/>
                </a:solidFill>
              </a:rPr>
              <a:t>XML Simplifies Data </a:t>
            </a:r>
            <a:r>
              <a:rPr lang="en-US" dirty="0" smtClean="0">
                <a:solidFill>
                  <a:srgbClr val="00B050"/>
                </a:solidFill>
              </a:rPr>
              <a:t>Sharing, Data Transport &amp; Platform Changes</a:t>
            </a:r>
          </a:p>
          <a:p>
            <a:r>
              <a:rPr lang="en-US" dirty="0">
                <a:solidFill>
                  <a:srgbClr val="FFFF00"/>
                </a:solidFill>
              </a:rPr>
              <a:t>XML is Used to Create New Internet Languages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85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&lt;</a:t>
            </a:r>
            <a:r>
              <a:rPr lang="en-US" dirty="0" err="1"/>
              <a:t>xs:element</a:t>
            </a:r>
            <a:r>
              <a:rPr lang="en-US" dirty="0"/>
              <a:t> name="note"&gt;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xs:complexType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xs:sequence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xs:element</a:t>
            </a:r>
            <a:r>
              <a:rPr lang="en-US" dirty="0"/>
              <a:t> name="to" type="</a:t>
            </a:r>
            <a:r>
              <a:rPr lang="en-US" dirty="0" err="1"/>
              <a:t>xs:string</a:t>
            </a:r>
            <a:r>
              <a:rPr lang="en-US" dirty="0"/>
              <a:t>"/&gt;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xs:element</a:t>
            </a:r>
            <a:r>
              <a:rPr lang="en-US" dirty="0"/>
              <a:t> name="from" type="</a:t>
            </a:r>
            <a:r>
              <a:rPr lang="en-US" dirty="0" err="1"/>
              <a:t>xs:string</a:t>
            </a:r>
            <a:r>
              <a:rPr lang="en-US" dirty="0"/>
              <a:t>"/&gt;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xs:element</a:t>
            </a:r>
            <a:r>
              <a:rPr lang="en-US" dirty="0"/>
              <a:t> name="heading" type="</a:t>
            </a:r>
            <a:r>
              <a:rPr lang="en-US" dirty="0" err="1"/>
              <a:t>xs:string</a:t>
            </a:r>
            <a:r>
              <a:rPr lang="en-US" dirty="0"/>
              <a:t>"/&gt;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xs:element</a:t>
            </a:r>
            <a:r>
              <a:rPr lang="en-US" dirty="0"/>
              <a:t> name="body" type="</a:t>
            </a:r>
            <a:r>
              <a:rPr lang="en-US" dirty="0" err="1"/>
              <a:t>xs:string</a:t>
            </a:r>
            <a:r>
              <a:rPr lang="en-US" dirty="0"/>
              <a:t>"/&gt;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xs:sequence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xs:complexType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xs:element</a:t>
            </a:r>
            <a:r>
              <a:rPr lang="en-US" dirty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(root structure in XML)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DOM node tr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295" y="1600200"/>
            <a:ext cx="7945305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/>
              <a:t>&lt;bookstore&gt;</a:t>
            </a:r>
            <a:br>
              <a:rPr lang="en-US" dirty="0"/>
            </a:br>
            <a:r>
              <a:rPr lang="en-US" dirty="0"/>
              <a:t>  &lt;book category="COOKING"&gt;</a:t>
            </a:r>
            <a:br>
              <a:rPr lang="en-US" dirty="0"/>
            </a:br>
            <a:r>
              <a:rPr lang="en-US" dirty="0"/>
              <a:t>    &lt;title </a:t>
            </a:r>
            <a:r>
              <a:rPr lang="en-US" dirty="0" err="1"/>
              <a:t>lang</a:t>
            </a:r>
            <a:r>
              <a:rPr lang="en-US" dirty="0"/>
              <a:t>="en"&gt;Everyday Italian&lt;/title&gt;</a:t>
            </a:r>
            <a:br>
              <a:rPr lang="en-US" dirty="0"/>
            </a:br>
            <a:r>
              <a:rPr lang="en-US" dirty="0"/>
              <a:t>    &lt;author&gt;</a:t>
            </a:r>
            <a:r>
              <a:rPr lang="en-US" dirty="0" err="1"/>
              <a:t>Giada</a:t>
            </a:r>
            <a:r>
              <a:rPr lang="en-US" dirty="0"/>
              <a:t> De </a:t>
            </a:r>
            <a:r>
              <a:rPr lang="en-US" dirty="0" err="1"/>
              <a:t>Laurentiis</a:t>
            </a:r>
            <a:r>
              <a:rPr lang="en-US" dirty="0"/>
              <a:t>&lt;/author&gt;</a:t>
            </a:r>
            <a:br>
              <a:rPr lang="en-US" dirty="0"/>
            </a:br>
            <a:r>
              <a:rPr lang="en-US" dirty="0"/>
              <a:t>    &lt;year&gt;2005&lt;/year&gt;</a:t>
            </a:r>
            <a:br>
              <a:rPr lang="en-US" dirty="0"/>
            </a:br>
            <a:r>
              <a:rPr lang="en-US" dirty="0"/>
              <a:t>    &lt;price&gt;30.00&lt;/price&gt;</a:t>
            </a:r>
            <a:br>
              <a:rPr lang="en-US" dirty="0"/>
            </a:br>
            <a:r>
              <a:rPr lang="en-US" dirty="0"/>
              <a:t>  &lt;/book&gt;</a:t>
            </a:r>
            <a:br>
              <a:rPr lang="en-US" dirty="0"/>
            </a:br>
            <a:r>
              <a:rPr lang="en-US" dirty="0"/>
              <a:t>  &lt;book category="CHILDREN"&gt;</a:t>
            </a:r>
            <a:br>
              <a:rPr lang="en-US" dirty="0"/>
            </a:br>
            <a:r>
              <a:rPr lang="en-US" dirty="0"/>
              <a:t>    &lt;title </a:t>
            </a:r>
            <a:r>
              <a:rPr lang="en-US" dirty="0" err="1"/>
              <a:t>lang</a:t>
            </a:r>
            <a:r>
              <a:rPr lang="en-US" dirty="0"/>
              <a:t>="en"&gt;Harry Potter&lt;/title&gt;</a:t>
            </a:r>
            <a:br>
              <a:rPr lang="en-US" dirty="0"/>
            </a:br>
            <a:r>
              <a:rPr lang="en-US" dirty="0"/>
              <a:t>    &lt;author&gt;J K. Rowling&lt;/author&gt;</a:t>
            </a:r>
            <a:br>
              <a:rPr lang="en-US" dirty="0"/>
            </a:br>
            <a:r>
              <a:rPr lang="en-US" dirty="0"/>
              <a:t>    &lt;year&gt;2005&lt;/year&gt;</a:t>
            </a:r>
            <a:br>
              <a:rPr lang="en-US" dirty="0"/>
            </a:br>
            <a:r>
              <a:rPr lang="en-US" dirty="0"/>
              <a:t>    &lt;price&gt;29.99&lt;/price&gt;</a:t>
            </a:r>
            <a:br>
              <a:rPr lang="en-US" dirty="0"/>
            </a:br>
            <a:r>
              <a:rPr lang="en-US" dirty="0"/>
              <a:t>  &lt;/book&gt;</a:t>
            </a:r>
            <a:br>
              <a:rPr lang="en-US" dirty="0"/>
            </a:br>
            <a:r>
              <a:rPr lang="en-US" dirty="0"/>
              <a:t>  &lt;book category="WEB"&gt;</a:t>
            </a:r>
            <a:br>
              <a:rPr lang="en-US" dirty="0"/>
            </a:br>
            <a:r>
              <a:rPr lang="en-US" dirty="0"/>
              <a:t>    &lt;title </a:t>
            </a:r>
            <a:r>
              <a:rPr lang="en-US" dirty="0" err="1"/>
              <a:t>lang</a:t>
            </a:r>
            <a:r>
              <a:rPr lang="en-US" dirty="0"/>
              <a:t>="en"&gt;Learning XML&lt;/title&gt;</a:t>
            </a:r>
            <a:br>
              <a:rPr lang="en-US" dirty="0"/>
            </a:br>
            <a:r>
              <a:rPr lang="en-US" dirty="0"/>
              <a:t>    &lt;author&gt;Erik T. Ray&lt;/author&gt;</a:t>
            </a:r>
            <a:br>
              <a:rPr lang="en-US" dirty="0"/>
            </a:br>
            <a:r>
              <a:rPr lang="en-US" dirty="0"/>
              <a:t>    &lt;year&gt;2003&lt;/year&gt;</a:t>
            </a:r>
            <a:br>
              <a:rPr lang="en-US" dirty="0"/>
            </a:br>
            <a:r>
              <a:rPr lang="en-US" dirty="0"/>
              <a:t>    &lt;price&gt;39.95&lt;/price&gt;</a:t>
            </a:r>
            <a:br>
              <a:rPr lang="en-US" dirty="0"/>
            </a:br>
            <a:r>
              <a:rPr lang="en-US" dirty="0"/>
              <a:t>  &lt;/book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&lt;/</a:t>
            </a:r>
            <a:r>
              <a:rPr lang="en-US" dirty="0"/>
              <a:t>bookstore</a:t>
            </a:r>
            <a:r>
              <a:rPr lang="en-US" dirty="0" smtClean="0"/>
              <a:t>&gt;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The </a:t>
            </a:r>
            <a:r>
              <a:rPr lang="en-US" i="1" dirty="0"/>
              <a:t>&lt;book&gt; element has 4 children: &lt;title&gt;,&lt; author&gt;, &lt;year&gt;, &lt;price&gt;.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 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All XML Elements Must Have a Closing Tag</a:t>
            </a:r>
          </a:p>
          <a:p>
            <a:r>
              <a:rPr lang="en-US" dirty="0"/>
              <a:t>XML Tags are Case Sensitive</a:t>
            </a:r>
          </a:p>
          <a:p>
            <a:r>
              <a:rPr lang="en-US" dirty="0"/>
              <a:t>XML Elements Must be Properly Nested</a:t>
            </a:r>
          </a:p>
          <a:p>
            <a:r>
              <a:rPr lang="en-US" dirty="0"/>
              <a:t>XML Documents Must Have a Root Element</a:t>
            </a:r>
          </a:p>
          <a:p>
            <a:r>
              <a:rPr lang="en-US" dirty="0"/>
              <a:t>Comments in </a:t>
            </a:r>
            <a:r>
              <a:rPr lang="en-US" dirty="0" smtClean="0"/>
              <a:t>XML  </a:t>
            </a:r>
            <a:r>
              <a:rPr lang="en-US" dirty="0" smtClean="0">
                <a:solidFill>
                  <a:srgbClr val="0070C0"/>
                </a:solidFill>
              </a:rPr>
              <a:t>&lt;!– This is a comment --&gt;</a:t>
            </a:r>
          </a:p>
          <a:p>
            <a:r>
              <a:rPr lang="en-US" dirty="0"/>
              <a:t>White-space is Preserved in XML</a:t>
            </a:r>
          </a:p>
          <a:p>
            <a:r>
              <a:rPr lang="en-US" dirty="0"/>
              <a:t>XML Stores New Line as </a:t>
            </a:r>
            <a:r>
              <a:rPr lang="en-US" dirty="0" smtClean="0"/>
              <a:t>LF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 defined entries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7571231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XML Naming Rules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</a:t>
            </a:r>
            <a:r>
              <a:rPr lang="en-US" dirty="0"/>
              <a:t>can contain letters, numbers, and other characters</a:t>
            </a:r>
          </a:p>
          <a:p>
            <a:r>
              <a:rPr lang="en-US" dirty="0"/>
              <a:t>Names cannot start with a number or punctuation character</a:t>
            </a:r>
          </a:p>
          <a:p>
            <a:r>
              <a:rPr lang="en-US" dirty="0"/>
              <a:t>Names cannot start with the letters xml (or XML, or Xml,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Names cannot contain spaces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89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</a:t>
            </a:r>
            <a:r>
              <a:rPr lang="en-US" dirty="0" smtClean="0">
                <a:solidFill>
                  <a:srgbClr val="0070C0"/>
                </a:solidFill>
              </a:rPr>
              <a:t>Attributes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&lt;file type="gif"&gt;computer.gif&lt;/file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&lt;person sex="female</a:t>
            </a:r>
            <a:r>
              <a:rPr lang="en-US" dirty="0" smtClean="0"/>
              <a:t>"&gt;</a:t>
            </a:r>
          </a:p>
          <a:p>
            <a:pPr marL="0" indent="0">
              <a:buNone/>
            </a:pPr>
            <a:r>
              <a:rPr lang="en-US" dirty="0" smtClean="0"/>
              <a:t>&lt;friend </a:t>
            </a:r>
            <a:r>
              <a:rPr lang="en-US" dirty="0"/>
              <a:t>name</a:t>
            </a:r>
            <a:r>
              <a:rPr lang="en-US" dirty="0" smtClean="0"/>
              <a:t>=‘Abdul </a:t>
            </a:r>
            <a:r>
              <a:rPr lang="en-US" dirty="0" err="1" smtClean="0"/>
              <a:t>Rauf</a:t>
            </a:r>
            <a:r>
              <a:rPr lang="en-US" dirty="0" smtClean="0"/>
              <a:t> “Ansari” '&gt;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&lt;person </a:t>
            </a:r>
            <a:r>
              <a:rPr lang="en-US" dirty="0" smtClean="0"/>
              <a:t>gender="</a:t>
            </a:r>
            <a:r>
              <a:rPr lang="en-US" dirty="0"/>
              <a:t>female"&gt;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firstname</a:t>
            </a:r>
            <a:r>
              <a:rPr lang="en-US" dirty="0"/>
              <a:t>&gt;Anna&lt;/</a:t>
            </a:r>
            <a:r>
              <a:rPr lang="en-US" dirty="0" err="1"/>
              <a:t>firstname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lastname</a:t>
            </a:r>
            <a:r>
              <a:rPr lang="en-US" dirty="0"/>
              <a:t>&gt;Smith&lt;/</a:t>
            </a:r>
            <a:r>
              <a:rPr lang="en-US" dirty="0" err="1"/>
              <a:t>lastname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&lt;/person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person&gt;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smtClean="0"/>
              <a:t>sex&gt;gender&lt;/</a:t>
            </a:r>
            <a:r>
              <a:rPr lang="en-US" dirty="0"/>
              <a:t>sex&gt;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firstname</a:t>
            </a:r>
            <a:r>
              <a:rPr lang="en-US" dirty="0"/>
              <a:t>&gt;Anna&lt;/</a:t>
            </a:r>
            <a:r>
              <a:rPr lang="en-US" dirty="0" err="1"/>
              <a:t>firstname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lastname</a:t>
            </a:r>
            <a:r>
              <a:rPr lang="en-US" dirty="0"/>
              <a:t>&gt;Smith&lt;/</a:t>
            </a:r>
            <a:r>
              <a:rPr lang="en-US" dirty="0" err="1"/>
              <a:t>lastname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&lt;/person&gt;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loud Callout 4"/>
          <p:cNvSpPr/>
          <p:nvPr/>
        </p:nvSpPr>
        <p:spPr>
          <a:xfrm>
            <a:off x="5105400" y="2667000"/>
            <a:ext cx="3810000" cy="2819400"/>
          </a:xfrm>
          <a:prstGeom prst="cloudCallout">
            <a:avLst>
              <a:gd name="adj1" fmla="val -113233"/>
              <a:gd name="adj2" fmla="val -291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 the first example gender </a:t>
            </a:r>
            <a:r>
              <a:rPr lang="en-US" sz="2400" dirty="0"/>
              <a:t>is an </a:t>
            </a:r>
            <a:r>
              <a:rPr lang="en-US" sz="2400" dirty="0" smtClean="0"/>
              <a:t>attribute and in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it is element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979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&lt;note date="10/01/2008"&gt;</a:t>
            </a:r>
            <a:br>
              <a:rPr lang="en-US" dirty="0"/>
            </a:br>
            <a:r>
              <a:rPr lang="en-US" dirty="0"/>
              <a:t>  &lt;to&gt;</a:t>
            </a:r>
            <a:r>
              <a:rPr lang="en-US" dirty="0" err="1"/>
              <a:t>Tove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  &lt;from&gt;</a:t>
            </a:r>
            <a:r>
              <a:rPr lang="en-US" dirty="0" err="1"/>
              <a:t>Jani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  &lt;heading&gt;Reminder&lt;/heading&gt;</a:t>
            </a:r>
            <a:br>
              <a:rPr lang="en-US" dirty="0"/>
            </a:br>
            <a:r>
              <a:rPr lang="en-US" dirty="0"/>
              <a:t>  &lt;body&gt;Don't forget me this weekend!&lt;/body&gt;</a:t>
            </a:r>
            <a:br>
              <a:rPr lang="en-US" dirty="0"/>
            </a:br>
            <a:r>
              <a:rPr lang="en-US" dirty="0"/>
              <a:t>&lt;/note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&lt;note&gt;</a:t>
            </a:r>
            <a:br>
              <a:rPr lang="en-US" dirty="0"/>
            </a:br>
            <a:r>
              <a:rPr lang="en-US" dirty="0"/>
              <a:t>  &lt;date&gt;10/01/2008&lt;/date&gt;</a:t>
            </a:r>
            <a:br>
              <a:rPr lang="en-US" dirty="0"/>
            </a:br>
            <a:r>
              <a:rPr lang="en-US" dirty="0"/>
              <a:t>  &lt;to&gt;</a:t>
            </a:r>
            <a:r>
              <a:rPr lang="en-US" dirty="0" err="1"/>
              <a:t>Tove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  &lt;from&gt;</a:t>
            </a:r>
            <a:r>
              <a:rPr lang="en-US" dirty="0" err="1"/>
              <a:t>Jani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  &lt;heading&gt;Reminder&lt;/heading&gt;</a:t>
            </a:r>
            <a:br>
              <a:rPr lang="en-US" dirty="0"/>
            </a:br>
            <a:r>
              <a:rPr lang="en-US" dirty="0"/>
              <a:t>  &lt;body&gt;Don't forget me this weekend!&lt;/body&gt;</a:t>
            </a:r>
            <a:br>
              <a:rPr lang="en-US" dirty="0"/>
            </a:br>
            <a:r>
              <a:rPr lang="en-US" dirty="0"/>
              <a:t>&lt;/note&gt;</a:t>
            </a:r>
          </a:p>
        </p:txBody>
      </p:sp>
    </p:spTree>
    <p:extLst>
      <p:ext uri="{BB962C8B-B14F-4D97-AF65-F5344CB8AC3E}">
        <p14:creationId xmlns:p14="http://schemas.microsoft.com/office/powerpoint/2010/main" val="30730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&lt;note&gt;</a:t>
            </a:r>
            <a:br>
              <a:rPr lang="en-US" dirty="0"/>
            </a:br>
            <a:r>
              <a:rPr lang="en-US" dirty="0"/>
              <a:t>  &lt;date&gt;</a:t>
            </a:r>
            <a:br>
              <a:rPr lang="en-US" dirty="0"/>
            </a:br>
            <a:r>
              <a:rPr lang="en-US" dirty="0"/>
              <a:t>    &lt;day&gt;10&lt;/day&gt;</a:t>
            </a:r>
            <a:br>
              <a:rPr lang="en-US" dirty="0"/>
            </a:br>
            <a:r>
              <a:rPr lang="en-US" dirty="0"/>
              <a:t>    &lt;month&gt;01&lt;/month&gt;</a:t>
            </a:r>
            <a:br>
              <a:rPr lang="en-US" dirty="0"/>
            </a:br>
            <a:r>
              <a:rPr lang="en-US" dirty="0"/>
              <a:t>    &lt;year&gt;2008&lt;/year&gt;</a:t>
            </a:r>
            <a:br>
              <a:rPr lang="en-US" dirty="0"/>
            </a:br>
            <a:r>
              <a:rPr lang="en-US" dirty="0"/>
              <a:t>  &lt;/date&gt;</a:t>
            </a:r>
            <a:br>
              <a:rPr lang="en-US" dirty="0"/>
            </a:br>
            <a:r>
              <a:rPr lang="en-US" dirty="0"/>
              <a:t>  &lt;to&gt;</a:t>
            </a:r>
            <a:r>
              <a:rPr lang="en-US" dirty="0" err="1"/>
              <a:t>Tove</a:t>
            </a:r>
            <a:r>
              <a:rPr lang="en-US" dirty="0"/>
              <a:t>&lt;/to&gt;</a:t>
            </a:r>
            <a:br>
              <a:rPr lang="en-US" dirty="0"/>
            </a:br>
            <a:r>
              <a:rPr lang="en-US" dirty="0"/>
              <a:t>  &lt;from&gt;</a:t>
            </a:r>
            <a:r>
              <a:rPr lang="en-US" dirty="0" err="1"/>
              <a:t>Jani</a:t>
            </a:r>
            <a:r>
              <a:rPr lang="en-US" dirty="0"/>
              <a:t>&lt;/from&gt;</a:t>
            </a:r>
            <a:br>
              <a:rPr lang="en-US" dirty="0"/>
            </a:br>
            <a:r>
              <a:rPr lang="en-US" dirty="0"/>
              <a:t>  &lt;heading&gt;Reminder&lt;/heading&gt;</a:t>
            </a:r>
            <a:br>
              <a:rPr lang="en-US" dirty="0"/>
            </a:br>
            <a:r>
              <a:rPr lang="en-US" dirty="0"/>
              <a:t>  &lt;body&gt;Don't forget me this weekend!&lt;/body&gt;</a:t>
            </a:r>
            <a:br>
              <a:rPr lang="en-US" dirty="0"/>
            </a:br>
            <a:r>
              <a:rPr lang="en-US" dirty="0"/>
              <a:t>&lt;/note&gt;</a:t>
            </a:r>
          </a:p>
        </p:txBody>
      </p:sp>
    </p:spTree>
    <p:extLst>
      <p:ext uri="{BB962C8B-B14F-4D97-AF65-F5344CB8AC3E}">
        <p14:creationId xmlns:p14="http://schemas.microsoft.com/office/powerpoint/2010/main" val="22520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Avoid XML Attributes?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attributes </a:t>
            </a:r>
            <a:r>
              <a:rPr lang="en-US" dirty="0"/>
              <a:t>cannot contain multiple values (elements can)</a:t>
            </a:r>
          </a:p>
          <a:p>
            <a:r>
              <a:rPr lang="en-US" dirty="0"/>
              <a:t>attributes cannot contain tree structures (elements can)</a:t>
            </a:r>
          </a:p>
          <a:p>
            <a:r>
              <a:rPr lang="en-US" dirty="0"/>
              <a:t>attributes are not easily expandable (for future changes)</a:t>
            </a:r>
          </a:p>
          <a:p>
            <a:r>
              <a:rPr lang="en-US" dirty="0"/>
              <a:t>Attributes are difficult to read and maintain. Use elements for data. Use attributes for information that is not relevant to the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467</Words>
  <Application>Microsoft Office PowerPoint</Application>
  <PresentationFormat>On-screen Show (4:3)</PresentationFormat>
  <Paragraphs>94</Paragraphs>
  <Slides>22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XML</vt:lpstr>
      <vt:lpstr>XML  (2)</vt:lpstr>
      <vt:lpstr>XML   (3)</vt:lpstr>
      <vt:lpstr>Pre defined entries</vt:lpstr>
      <vt:lpstr>XML Naming Rules </vt:lpstr>
      <vt:lpstr>XML Attributes</vt:lpstr>
      <vt:lpstr>PowerPoint Presentation</vt:lpstr>
      <vt:lpstr>PowerPoint Presentation</vt:lpstr>
      <vt:lpstr>Avoid XML Attributes? </vt:lpstr>
      <vt:lpstr>XML Attributes for Metadata</vt:lpstr>
      <vt:lpstr>Well formed XML Documents</vt:lpstr>
      <vt:lpstr>XML and CSS</vt:lpstr>
      <vt:lpstr>XML NameSpaces</vt:lpstr>
      <vt:lpstr>XML CDATA</vt:lpstr>
      <vt:lpstr>Generating XML with PHP</vt:lpstr>
      <vt:lpstr>Generating XML from a Database</vt:lpstr>
      <vt:lpstr>DTD</vt:lpstr>
      <vt:lpstr>DTD</vt:lpstr>
      <vt:lpstr>Internal DTD Declaration</vt:lpstr>
      <vt:lpstr>XML Schema</vt:lpstr>
      <vt:lpstr>Hierarchy (root structure in XML)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DTD</dc:title>
  <dc:creator>admin</dc:creator>
  <cp:lastModifiedBy>Dr. Shakeel Ahmed Khoja</cp:lastModifiedBy>
  <cp:revision>9</cp:revision>
  <dcterms:created xsi:type="dcterms:W3CDTF">2009-09-12T09:43:25Z</dcterms:created>
  <dcterms:modified xsi:type="dcterms:W3CDTF">2011-03-02T06:09:13Z</dcterms:modified>
</cp:coreProperties>
</file>